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9" r:id="rId3"/>
    <p:sldId id="342" r:id="rId4"/>
    <p:sldId id="343" r:id="rId5"/>
    <p:sldId id="344" r:id="rId6"/>
    <p:sldId id="345" r:id="rId7"/>
    <p:sldId id="346" r:id="rId8"/>
    <p:sldId id="311" r:id="rId9"/>
    <p:sldId id="312" r:id="rId10"/>
    <p:sldId id="323" r:id="rId11"/>
    <p:sldId id="325" r:id="rId12"/>
    <p:sldId id="326" r:id="rId13"/>
    <p:sldId id="327" r:id="rId14"/>
    <p:sldId id="328" r:id="rId15"/>
    <p:sldId id="318" r:id="rId16"/>
    <p:sldId id="320" r:id="rId17"/>
    <p:sldId id="329" r:id="rId18"/>
    <p:sldId id="321" r:id="rId19"/>
    <p:sldId id="331" r:id="rId20"/>
    <p:sldId id="340" r:id="rId21"/>
    <p:sldId id="332" r:id="rId22"/>
    <p:sldId id="333" r:id="rId23"/>
    <p:sldId id="336" r:id="rId24"/>
    <p:sldId id="334" r:id="rId25"/>
    <p:sldId id="337" r:id="rId26"/>
    <p:sldId id="338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D8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85" autoAdjust="0"/>
  </p:normalViewPr>
  <p:slideViewPr>
    <p:cSldViewPr>
      <p:cViewPr>
        <p:scale>
          <a:sx n="60" d="100"/>
          <a:sy n="60" d="100"/>
        </p:scale>
        <p:origin x="-78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B3868-CABF-44BA-8C20-EC090FFC5886}" type="datetimeFigureOut">
              <a:rPr lang="uk-UA" smtClean="0"/>
              <a:pPr/>
              <a:t>25.03.2014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649F-0FF5-4261-A3BE-354BE2FDF11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649F-0FF5-4261-A3BE-354BE2FDF113}" type="slidenum">
              <a:rPr lang="uk-UA" smtClean="0"/>
              <a:pPr/>
              <a:t>1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80119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uk-UA" sz="4000" b="1" dirty="0" err="1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Шестовицька</a:t>
            </a:r>
            <a: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територіальна громада</a:t>
            </a:r>
            <a:endParaRPr lang="uk-UA" sz="4000" b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244827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Загальні збори</a:t>
            </a:r>
            <a:b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 представників громадян </a:t>
            </a:r>
            <a:endParaRPr lang="en-US" sz="4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с. </a:t>
            </a:r>
            <a:r>
              <a:rPr lang="uk-UA" sz="4800" b="1" dirty="0" err="1" smtClean="0">
                <a:solidFill>
                  <a:srgbClr val="002060"/>
                </a:solidFill>
                <a:latin typeface="Monotype Corsiva" pitchFamily="66" charset="0"/>
              </a:rPr>
              <a:t>Шестовиця</a:t>
            </a:r>
            <a:endParaRPr lang="uk-UA" sz="4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сел. </a:t>
            </a:r>
            <a:r>
              <a:rPr lang="uk-UA" sz="2400" b="1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Шестовиця</a:t>
            </a:r>
            <a:endParaRPr lang="uk-UA" sz="2400" b="1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25 березня 2014 року</a:t>
            </a: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митрий\Desktop\флаг (окончательный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985793" cy="1269924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герб Шестовиц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14290"/>
            <a:ext cx="1219200" cy="1625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Робота зі зверненнями громадян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4800" b="1" i="1" dirty="0" smtClean="0">
                <a:solidFill>
                  <a:srgbClr val="CC00CC"/>
                </a:solidFill>
              </a:rPr>
              <a:t>На особистому прийомі громадян побувало 102 чоловіки</a:t>
            </a:r>
          </a:p>
          <a:p>
            <a:pPr>
              <a:lnSpc>
                <a:spcPct val="80000"/>
              </a:lnSpc>
              <a:buNone/>
              <a:defRPr/>
            </a:pPr>
            <a:endParaRPr lang="uk-UA" sz="4800" b="1" i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uk-UA" sz="4800" b="1" i="1" dirty="0" smtClean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uk-UA" sz="4800" b="1" i="1" dirty="0" smtClean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uk-UA" sz="4800" b="1" i="1" dirty="0" smtClean="0">
                <a:solidFill>
                  <a:srgbClr val="CC00CC"/>
                </a:solidFill>
              </a:rPr>
              <a:t>Видано довідок  –  400</a:t>
            </a:r>
          </a:p>
          <a:p>
            <a:endParaRPr lang="uk-UA" dirty="0"/>
          </a:p>
        </p:txBody>
      </p:sp>
      <p:pic>
        <p:nvPicPr>
          <p:cNvPr id="12290" name="Picture 2" descr="C:\Users\Дмитрий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429000"/>
            <a:ext cx="3214710" cy="2395921"/>
          </a:xfrm>
          <a:prstGeom prst="rect">
            <a:avLst/>
          </a:prstGeom>
          <a:noFill/>
        </p:spPr>
      </p:pic>
      <p:pic>
        <p:nvPicPr>
          <p:cNvPr id="12291" name="Picture 3" descr="C:\Users\Дмитрий\Desktop\98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2857488" cy="23431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-45718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5768998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endParaRPr lang="uk-UA" b="1" dirty="0" smtClean="0">
              <a:solidFill>
                <a:srgbClr val="993366"/>
              </a:solidFill>
            </a:endParaRPr>
          </a:p>
          <a:p>
            <a:pPr algn="ctr">
              <a:buNone/>
              <a:defRPr/>
            </a:pPr>
            <a:r>
              <a:rPr lang="uk-UA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ПІДСУМКИ ВИКОНАННЯ БЮДЖЕТУ ТА ПРОГРАМИ СОЦІАЛЬНО-ЕКОНОМІЧНОГО РОЗВИТКУ</a:t>
            </a:r>
          </a:p>
          <a:p>
            <a:pPr algn="ctr">
              <a:buNone/>
              <a:defRPr/>
            </a:pPr>
            <a:r>
              <a:rPr lang="uk-UA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ГРОМАДИ У 2013 РОЦІ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БЮДЖЕТ за 2013 рік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4000" b="1" i="1" u="sng" dirty="0" smtClean="0">
                <a:solidFill>
                  <a:srgbClr val="0033CC"/>
                </a:solidFill>
              </a:rPr>
              <a:t>Загальний фонд</a:t>
            </a:r>
          </a:p>
          <a:p>
            <a:pPr algn="ctr"/>
            <a:endParaRPr lang="uk-UA" sz="4000" b="1" dirty="0" smtClean="0">
              <a:solidFill>
                <a:srgbClr val="0033CC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при плануванні 116015 грн. 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фактично надійшло 118612 грн. </a:t>
            </a:r>
            <a:r>
              <a:rPr lang="uk-UA" sz="4000" b="1" dirty="0" smtClean="0">
                <a:solidFill>
                  <a:schemeClr val="tx2"/>
                </a:solidFill>
              </a:rPr>
              <a:t>(виконання 102,24%)</a:t>
            </a:r>
          </a:p>
          <a:p>
            <a:endParaRPr lang="uk-UA" dirty="0"/>
          </a:p>
        </p:txBody>
      </p:sp>
      <p:pic>
        <p:nvPicPr>
          <p:cNvPr id="14338" name="Picture 2" descr="C:\Users\Дмитрий\Desktop\26986973_1213213629_58260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36355"/>
            <a:ext cx="2428860" cy="1821645"/>
          </a:xfrm>
          <a:prstGeom prst="rect">
            <a:avLst/>
          </a:prstGeom>
          <a:noFill/>
        </p:spPr>
      </p:pic>
      <p:pic>
        <p:nvPicPr>
          <p:cNvPr id="14339" name="Picture 3" descr="C:\Users\Дмитрий\Desktop\budzhet_161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637"/>
            <a:ext cx="2357422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0"/>
            <a:ext cx="357222" cy="21429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48311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endParaRPr lang="uk-UA" sz="4000" b="1" dirty="0" smtClean="0">
              <a:solidFill>
                <a:srgbClr val="0033CC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4000" b="1" dirty="0" smtClean="0">
                <a:solidFill>
                  <a:srgbClr val="0033CC"/>
                </a:solidFill>
              </a:rPr>
              <a:t>Спеціальний фонд</a:t>
            </a:r>
          </a:p>
          <a:p>
            <a:pPr algn="ctr">
              <a:buFont typeface="Wingdings" pitchFamily="2" charset="2"/>
              <a:buNone/>
            </a:pPr>
            <a:endParaRPr lang="uk-UA" sz="4000" b="1" dirty="0" smtClean="0">
              <a:solidFill>
                <a:srgbClr val="0033CC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при плануванні 104378 грн. 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фактично надійшло 127046 грн.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що становить 117,2 %)</a:t>
            </a:r>
          </a:p>
          <a:p>
            <a:endParaRPr lang="uk-UA" dirty="0"/>
          </a:p>
        </p:txBody>
      </p:sp>
      <p:pic>
        <p:nvPicPr>
          <p:cNvPr id="13316" name="Picture 4" descr="C:\Users\Дмитрий\Desktop\1234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2571744"/>
          </a:xfrm>
          <a:prstGeom prst="rect">
            <a:avLst/>
          </a:prstGeom>
          <a:noFill/>
        </p:spPr>
      </p:pic>
      <p:pic>
        <p:nvPicPr>
          <p:cNvPr id="13317" name="Picture 5" descr="C:\Users\Дмитрий\Desktop\na-sait-2912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1" y="0"/>
            <a:ext cx="3500430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860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сільськогосподарській галузі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функціонують:</a:t>
            </a:r>
          </a:p>
          <a:p>
            <a:pPr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Фермерське господарство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“Лан”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Агрофірма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“Іванівка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АГ”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Рабочий стол\НИ-073_М-Коцюбинський семін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29000"/>
            <a:ext cx="4643438" cy="34290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2-prodam-novyij-zernouborochnyij-kombajn-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00562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0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5143536" cy="6857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Виконком сільської ради надає постійну допомогу у оформленні субсидій на тверде паливо та природний газ. Громадяни, які опалюють будинки твердим паливом, і згідно розрахунків мали право на отримання субсидії, отримали адресну грошову допомогу для придбання </a:t>
            </a:r>
            <a:r>
              <a:rPr lang="uk-UA" dirty="0" err="1" smtClean="0"/>
              <a:t>прикету</a:t>
            </a:r>
            <a:r>
              <a:rPr lang="uk-UA" dirty="0" smtClean="0"/>
              <a:t> та дров.</a:t>
            </a:r>
            <a:endParaRPr lang="uk-UA" dirty="0"/>
          </a:p>
        </p:txBody>
      </p:sp>
      <p:pic>
        <p:nvPicPr>
          <p:cNvPr id="2050" name="Picture 2" descr="D:\Рабочий стол\new-18418-2011-12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286123"/>
          </a:xfrm>
          <a:prstGeom prst="rect">
            <a:avLst/>
          </a:prstGeom>
          <a:noFill/>
        </p:spPr>
      </p:pic>
      <p:pic>
        <p:nvPicPr>
          <p:cNvPr id="2051" name="Picture 3" descr="D:\Рабочий стол\ug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4500562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929066"/>
            <a:ext cx="8258204" cy="25003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На території </a:t>
            </a:r>
            <a:r>
              <a:rPr lang="uk-UA" dirty="0" err="1" smtClean="0"/>
              <a:t>Шестовицької</a:t>
            </a:r>
            <a:r>
              <a:rPr lang="uk-UA" dirty="0" smtClean="0"/>
              <a:t> територіальної громади функціонують Будинок культури, бібліотека, поштове відділення, АТС на 150 номерів, два магазини приватних підприємців, неповна середня школа, </a:t>
            </a:r>
            <a:r>
              <a:rPr lang="uk-UA" dirty="0" err="1" smtClean="0"/>
              <a:t>фельдшерсько</a:t>
            </a:r>
            <a:r>
              <a:rPr lang="uk-UA" dirty="0" smtClean="0"/>
              <a:t> - акушерський пункт.</a:t>
            </a:r>
          </a:p>
        </p:txBody>
      </p:sp>
      <p:pic>
        <p:nvPicPr>
          <p:cNvPr id="4098" name="Picture 2" descr="Шестовиця_PB230088_r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7554" cy="2357430"/>
          </a:xfrm>
          <a:prstGeom prst="rect">
            <a:avLst/>
          </a:prstGeom>
          <a:noFill/>
        </p:spPr>
      </p:pic>
      <p:pic>
        <p:nvPicPr>
          <p:cNvPr id="4099" name="Picture 3" descr="Шестовиця_PB230088_r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928802"/>
            <a:ext cx="2736850" cy="2000264"/>
          </a:xfrm>
          <a:prstGeom prst="rect">
            <a:avLst/>
          </a:prstGeom>
          <a:noFill/>
        </p:spPr>
      </p:pic>
      <p:pic>
        <p:nvPicPr>
          <p:cNvPr id="4100" name="Picture 4" descr="SAM_22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00240"/>
            <a:ext cx="3000364" cy="2000264"/>
          </a:xfrm>
          <a:prstGeom prst="rect">
            <a:avLst/>
          </a:prstGeom>
          <a:noFill/>
        </p:spPr>
      </p:pic>
      <p:pic>
        <p:nvPicPr>
          <p:cNvPr id="4101" name="Picture 5" descr="SAM_22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0"/>
            <a:ext cx="3357586" cy="19065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718" y="0"/>
            <a:ext cx="214282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0"/>
            <a:ext cx="5572132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В Будинку культури працює директор і художній керівник, робота яких направлена на проведення культурно – мистецьких заходів, присвячених Державним та народним святам.</a:t>
            </a:r>
            <a:endParaRPr lang="uk-UA" dirty="0"/>
          </a:p>
        </p:txBody>
      </p:sp>
      <p:pic>
        <p:nvPicPr>
          <p:cNvPr id="5122" name="Picture 2" descr="SAM_2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0430" cy="2428868"/>
          </a:xfrm>
          <a:prstGeom prst="rect">
            <a:avLst/>
          </a:prstGeom>
          <a:noFill/>
        </p:spPr>
      </p:pic>
      <p:pic>
        <p:nvPicPr>
          <p:cNvPr id="5123" name="Picture 3" descr="SAM_22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3500430" cy="2286016"/>
          </a:xfrm>
          <a:prstGeom prst="rect">
            <a:avLst/>
          </a:prstGeom>
          <a:noFill/>
        </p:spPr>
      </p:pic>
      <p:pic>
        <p:nvPicPr>
          <p:cNvPr id="5124" name="Picture 4" descr="SAM_22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350043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714883"/>
          <a:ext cx="9144000" cy="214311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143116">
                <a:tc>
                  <a:txBody>
                    <a:bodyPr/>
                    <a:lstStyle/>
                    <a:p>
                      <a:pPr algn="just"/>
                      <a:r>
                        <a:rPr lang="uk-UA" sz="2400" b="1" i="1" dirty="0" smtClean="0"/>
                        <a:t>Поштове відділення надає ряд важливих</a:t>
                      </a:r>
                      <a:r>
                        <a:rPr lang="uk-UA" sz="2400" b="1" i="1" baseline="0" dirty="0" smtClean="0"/>
                        <a:t> </a:t>
                      </a:r>
                      <a:r>
                        <a:rPr lang="uk-UA" sz="2400" b="1" i="1" dirty="0" smtClean="0"/>
                        <a:t>послуг для населення, прийом коштів за комунальні послуги, доставка пенсії</a:t>
                      </a:r>
                      <a:r>
                        <a:rPr lang="uk-UA" sz="2400" b="1" i="1" baseline="0" dirty="0" smtClean="0"/>
                        <a:t> та періодичних видань.</a:t>
                      </a:r>
                      <a:r>
                        <a:rPr lang="uk-UA" sz="2400" b="1" i="1" dirty="0" smtClean="0"/>
                        <a:t> </a:t>
                      </a:r>
                      <a:endParaRPr lang="uk-UA" sz="2400" b="1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146" name="Picture 2" descr="SAM_2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8664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429124" y="214290"/>
          <a:ext cx="4714876" cy="3429024"/>
        </p:xfrm>
        <a:graphic>
          <a:graphicData uri="http://schemas.openxmlformats.org/drawingml/2006/table">
            <a:tbl>
              <a:tblPr/>
              <a:tblGrid>
                <a:gridCol w="4714876"/>
              </a:tblGrid>
              <a:tr h="3429024">
                <a:tc>
                  <a:txBody>
                    <a:bodyPr/>
                    <a:lstStyle/>
                    <a:p>
                      <a:r>
                        <a:rPr lang="uk-UA" sz="2400" b="1" i="1" baseline="0" dirty="0" smtClean="0"/>
                        <a:t>Торгівельне обслуговування на території територіальної громади у 2013 році здійснювали два приватних підприємці.</a:t>
                      </a:r>
                    </a:p>
                    <a:p>
                      <a:endParaRPr lang="uk-UA" sz="2400" b="1" i="1" baseline="0" dirty="0" smtClean="0"/>
                    </a:p>
                    <a:p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Омеляненко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Валерій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Миколайович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Книга О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лена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Василівна</a:t>
                      </a:r>
                      <a:r>
                        <a:rPr lang="uk-UA" sz="2400" b="1" i="1" baseline="0" dirty="0" smtClean="0">
                          <a:latin typeface="Arial Black" pitchFamily="34" charset="0"/>
                        </a:rPr>
                        <a:t> </a:t>
                      </a:r>
                    </a:p>
                    <a:p>
                      <a:endParaRPr lang="uk-UA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170" name="Picture 2" descr="Шестовиця_PB230088_r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643314"/>
          </a:xfrm>
          <a:prstGeom prst="rect">
            <a:avLst/>
          </a:prstGeom>
          <a:noFill/>
        </p:spPr>
      </p:pic>
      <p:pic>
        <p:nvPicPr>
          <p:cNvPr id="7171" name="Picture 3" descr="SAM_2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43314"/>
            <a:ext cx="4786314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Порядок денний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3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Звіт сільського голови.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Співдоповіді (директор школи, директор будинку культури, завідуючий бібліотекою).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 зміцнення законності та правопорядку.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Звіт про використання сум самооподаткування за 2013 рік, та встановлення сум самооподаткування на 2014 рік.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Звіт про використання сум сплачених жителями села, за пасовища, для випасання корів та коней в 2013 році, та затвердження розмірів на 2014 рік.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Звіт про надходження та використання коштів за водопостачання за 2013 рік.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357826"/>
          <a:ext cx="8929718" cy="1500174"/>
        </p:xfrm>
        <a:graphic>
          <a:graphicData uri="http://schemas.openxmlformats.org/drawingml/2006/table">
            <a:tbl>
              <a:tblPr/>
              <a:tblGrid>
                <a:gridCol w="8929718"/>
              </a:tblGrid>
              <a:tr h="1500174">
                <a:tc>
                  <a:txBody>
                    <a:bodyPr/>
                    <a:lstStyle/>
                    <a:p>
                      <a:pPr algn="l"/>
                      <a:r>
                        <a:rPr lang="uk-UA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uk-UA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структуру </a:t>
                      </a:r>
                      <a:r>
                        <a:rPr lang="uk-UA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лікувально</a:t>
                      </a:r>
                      <a:r>
                        <a:rPr lang="uk-UA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профілактичних закладів населеного пункту входить </a:t>
                      </a:r>
                      <a:r>
                        <a:rPr lang="uk-UA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фельдшерсько</a:t>
                      </a:r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- акушерський пункт</a:t>
                      </a:r>
                      <a:r>
                        <a:rPr lang="uk-UA" sz="2800" dirty="0" smtClean="0"/>
                        <a:t>.</a:t>
                      </a:r>
                      <a:endParaRPr lang="uk-UA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SAM_22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071810"/>
          </a:xfrm>
          <a:prstGeom prst="rect">
            <a:avLst/>
          </a:prstGeom>
          <a:noFill/>
        </p:spPr>
      </p:pic>
      <p:pic>
        <p:nvPicPr>
          <p:cNvPr id="8195" name="Picture 3" descr="SAM_2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SAM_22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071810"/>
            <a:ext cx="3500462" cy="22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5572140"/>
          <a:ext cx="9143999" cy="1285860"/>
        </p:xfrm>
        <a:graphic>
          <a:graphicData uri="http://schemas.openxmlformats.org/drawingml/2006/table">
            <a:tbl>
              <a:tblPr/>
              <a:tblGrid>
                <a:gridCol w="9143999"/>
              </a:tblGrid>
              <a:tr h="128586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0000"/>
                          </a:solidFill>
                        </a:rPr>
                        <a:t>       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400" baseline="0" dirty="0" err="1" smtClean="0">
                          <a:solidFill>
                            <a:schemeClr val="tx1"/>
                          </a:solidFill>
                        </a:rPr>
                        <a:t>Шестовицькій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</a:rPr>
                        <a:t> загально – освітній школі І-ІІ ступенів, </a:t>
                      </a:r>
                    </a:p>
                    <a:p>
                      <a:pPr algn="ctr"/>
                      <a:r>
                        <a:rPr lang="uk-UA" sz="2400" baseline="0" smtClean="0">
                          <a:solidFill>
                            <a:schemeClr val="tx1"/>
                          </a:solidFill>
                        </a:rPr>
                        <a:t>у 2013 - 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</a:rPr>
                        <a:t>2014 роках навчається 21 учень. Всі навчаються в одному приміщенні в одну зміну.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218" name="Picture 2" descr="SAM_2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00563" cy="3071810"/>
          </a:xfrm>
          <a:prstGeom prst="rect">
            <a:avLst/>
          </a:prstGeom>
          <a:noFill/>
        </p:spPr>
      </p:pic>
      <p:pic>
        <p:nvPicPr>
          <p:cNvPr id="9219" name="Picture 3" descr="SAM_22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464343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SDC16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DC160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45005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r>
              <a:rPr lang="uk-UA" sz="100" dirty="0" smtClean="0"/>
              <a:t>,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3000372"/>
            <a:ext cx="4214810" cy="3857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</a:p>
          <a:p>
            <a:pPr marL="95250" indent="-95250" algn="ctr">
              <a:buNone/>
            </a:pPr>
            <a:r>
              <a:rPr lang="uk-UA" dirty="0" smtClean="0"/>
              <a:t> На території </a:t>
            </a:r>
            <a:r>
              <a:rPr lang="uk-UA" dirty="0" err="1" smtClean="0"/>
              <a:t>Шестовицької</a:t>
            </a:r>
            <a:r>
              <a:rPr lang="uk-UA" dirty="0" smtClean="0"/>
              <a:t> територіальної громади працює АТС на 150 номерів.</a:t>
            </a:r>
            <a:endParaRPr lang="uk-UA" dirty="0"/>
          </a:p>
        </p:txBody>
      </p:sp>
      <p:pic>
        <p:nvPicPr>
          <p:cNvPr id="10242" name="Picture 2" descr="D: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714620"/>
            <a:ext cx="5205743" cy="4143380"/>
          </a:xfrm>
          <a:prstGeom prst="rect">
            <a:avLst/>
          </a:prstGeom>
          <a:noFill/>
        </p:spPr>
      </p:pic>
      <p:pic>
        <p:nvPicPr>
          <p:cNvPr id="10243" name="Picture 3" descr="D:\Рабочий стол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601" y="0"/>
            <a:ext cx="4676399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-45719"/>
            <a:ext cx="45719" cy="45719"/>
          </a:xfrm>
        </p:spPr>
        <p:txBody>
          <a:bodyPr>
            <a:normAutofit fontScale="90000"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5715008" cy="30718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dirty="0" smtClean="0"/>
              <a:t>Протягом 2013 року проводилася робота по виготовленню проектної документації по будівництву артезіанської свердловини.</a:t>
            </a:r>
            <a:endParaRPr lang="uk-UA" dirty="0"/>
          </a:p>
        </p:txBody>
      </p:sp>
      <p:pic>
        <p:nvPicPr>
          <p:cNvPr id="11267" name="Picture 3" descr="D:\Рабочий стол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86190"/>
            <a:ext cx="3428992" cy="307181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vodonapirna-vezha-vodonapornaya-pashn-photo-o20130611-37651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2357422" cy="38676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098280" y="-142900"/>
            <a:ext cx="45719" cy="14290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0"/>
            <a:ext cx="2857488" cy="685799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Протягом 2013 року виконавчий комітет сільської ради проводив роботу по благоустрою населеного пункту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Фото Шестовица\SAM_2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8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endParaRPr lang="en-US" sz="6000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uk-UA" sz="6000" b="1" i="1" dirty="0" smtClean="0">
                          <a:latin typeface="Monotype Corsiva" pitchFamily="66" charset="0"/>
                        </a:rPr>
                        <a:t>Програма соціально-економічного розвитку </a:t>
                      </a:r>
                      <a:r>
                        <a:rPr lang="uk-UA" sz="6000" b="1" i="1" dirty="0" err="1" smtClean="0">
                          <a:latin typeface="Monotype Corsiva" pitchFamily="66" charset="0"/>
                        </a:rPr>
                        <a:t>Шестовицької</a:t>
                      </a:r>
                      <a:endParaRPr lang="uk-UA" sz="6000" b="1" i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uk-UA" sz="6000" b="1" i="1" dirty="0" smtClean="0">
                          <a:latin typeface="Monotype Corsiva" pitchFamily="66" charset="0"/>
                        </a:rPr>
                        <a:t>територіальної громади </a:t>
                      </a:r>
                      <a:endParaRPr lang="en-US" sz="6000" b="1" i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uk-UA" sz="6000" b="1" i="1" dirty="0" smtClean="0">
                          <a:latin typeface="Monotype Corsiva" pitchFamily="66" charset="0"/>
                        </a:rPr>
                        <a:t>на 2014 рік</a:t>
                      </a:r>
                      <a:endParaRPr lang="uk-UA" sz="6000" b="1" i="1" dirty="0">
                        <a:latin typeface="Monotype Corsiva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Проведення</a:t>
                      </a:r>
                      <a:r>
                        <a:rPr lang="uk-UA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ямкового ремонту вулиць з твердим покриттям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uk-UA" sz="3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Грейдування</a:t>
                      </a:r>
                      <a:r>
                        <a:rPr lang="uk-UA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 підсипка вулиці Шевченка та Чернігівської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uk-UA" sz="3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Проведення роботи по відновленню вуличного освітлення</a:t>
                      </a:r>
                      <a:endParaRPr lang="uk-UA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24208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Bookman Old Style" pitchFamily="18" charset="0"/>
              </a:rPr>
              <a:t>Дякую за увагу!</a:t>
            </a:r>
            <a:endParaRPr lang="uk-UA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357717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До складу територіальної громади обрано:</a:t>
            </a:r>
          </a:p>
          <a:p>
            <a:pPr algn="ctr">
              <a:buNone/>
              <a:defRPr/>
            </a:pPr>
            <a:endParaRPr lang="uk-UA" sz="4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sz="4400" b="1" dirty="0" smtClean="0">
                <a:solidFill>
                  <a:srgbClr val="002060"/>
                </a:solidFill>
              </a:rPr>
              <a:t> 12 депутатів </a:t>
            </a:r>
          </a:p>
          <a:p>
            <a:pPr>
              <a:buNone/>
              <a:defRPr/>
            </a:pPr>
            <a:endParaRPr lang="uk-UA" sz="44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sz="4400" b="1" smtClean="0">
                <a:solidFill>
                  <a:srgbClr val="002060"/>
                </a:solidFill>
              </a:rPr>
              <a:t> 5 </a:t>
            </a:r>
            <a:r>
              <a:rPr lang="uk-UA" sz="4400" b="1" dirty="0" smtClean="0">
                <a:solidFill>
                  <a:srgbClr val="002060"/>
                </a:solidFill>
              </a:rPr>
              <a:t>членів виконавчого комітету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Депутатський склад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територіальної громади</a:t>
            </a:r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1. </a:t>
            </a:r>
            <a:r>
              <a:rPr lang="uk-UA" sz="2800" b="1" dirty="0" err="1" smtClean="0">
                <a:solidFill>
                  <a:srgbClr val="002060"/>
                </a:solidFill>
              </a:rPr>
              <a:t>Болтрик</a:t>
            </a:r>
            <a:r>
              <a:rPr lang="uk-UA" sz="2800" b="1" dirty="0" smtClean="0">
                <a:solidFill>
                  <a:srgbClr val="002060"/>
                </a:solidFill>
              </a:rPr>
              <a:t> Надія Іванівна</a:t>
            </a:r>
            <a:endParaRPr lang="uk-UA" sz="2800" b="1" dirty="0" smtClean="0">
              <a:solidFill>
                <a:srgbClr val="002060"/>
              </a:solidFill>
              <a:latin typeface="Arial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2. </a:t>
            </a:r>
            <a:r>
              <a:rPr lang="uk-UA" sz="2800" b="1" dirty="0" err="1" smtClean="0">
                <a:solidFill>
                  <a:srgbClr val="002060"/>
                </a:solidFill>
              </a:rPr>
              <a:t>Биковець</a:t>
            </a:r>
            <a:r>
              <a:rPr lang="uk-UA" sz="2800" b="1" dirty="0" smtClean="0">
                <a:solidFill>
                  <a:srgbClr val="002060"/>
                </a:solidFill>
              </a:rPr>
              <a:t> Надія Петрівна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3. </a:t>
            </a:r>
            <a:r>
              <a:rPr lang="uk-UA" sz="2800" b="1" dirty="0" err="1" smtClean="0">
                <a:solidFill>
                  <a:srgbClr val="002060"/>
                </a:solidFill>
              </a:rPr>
              <a:t>Бешун</a:t>
            </a:r>
            <a:r>
              <a:rPr lang="uk-UA" sz="2800" b="1" dirty="0" smtClean="0">
                <a:solidFill>
                  <a:srgbClr val="002060"/>
                </a:solidFill>
              </a:rPr>
              <a:t> Валентина Василівна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4. </a:t>
            </a:r>
            <a:r>
              <a:rPr lang="uk-UA" sz="2800" b="1" dirty="0" err="1" smtClean="0">
                <a:solidFill>
                  <a:srgbClr val="002060"/>
                </a:solidFill>
              </a:rPr>
              <a:t>Британ</a:t>
            </a:r>
            <a:r>
              <a:rPr lang="uk-UA" sz="2800" b="1" dirty="0" smtClean="0">
                <a:solidFill>
                  <a:srgbClr val="002060"/>
                </a:solidFill>
              </a:rPr>
              <a:t> Володимир Михайлович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5. Міх Світлана Миколаївна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6. </a:t>
            </a:r>
            <a:r>
              <a:rPr lang="uk-UA" sz="2800" b="1" dirty="0" err="1" smtClean="0">
                <a:solidFill>
                  <a:srgbClr val="002060"/>
                </a:solidFill>
              </a:rPr>
              <a:t>Мекшун</a:t>
            </a:r>
            <a:r>
              <a:rPr lang="uk-UA" sz="2800" b="1" dirty="0" smtClean="0">
                <a:solidFill>
                  <a:srgbClr val="002060"/>
                </a:solidFill>
              </a:rPr>
              <a:t> Світлана Петрівна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7. Міх Любов Олександрівна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8. Міх Віктор Миколайович</a:t>
            </a:r>
          </a:p>
          <a:p>
            <a:endParaRPr lang="uk-UA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Депутатський склад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територіальної громади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054618"/>
          </a:xfrm>
        </p:spPr>
        <p:txBody>
          <a:bodyPr>
            <a:normAutofit/>
          </a:bodyPr>
          <a:lstStyle/>
          <a:p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9. Куций Михайло Іванович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10. </a:t>
            </a:r>
            <a:r>
              <a:rPr lang="uk-UA" sz="2800" b="1" dirty="0" err="1" smtClean="0">
                <a:solidFill>
                  <a:srgbClr val="002060"/>
                </a:solidFill>
              </a:rPr>
              <a:t>Беліченко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</a:rPr>
              <a:t>Вячеслав</a:t>
            </a:r>
            <a:r>
              <a:rPr lang="uk-UA" sz="2800" b="1" dirty="0" smtClean="0">
                <a:solidFill>
                  <a:srgbClr val="002060"/>
                </a:solidFill>
              </a:rPr>
              <a:t> Павлович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11. Рубан Надія Іванівна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12. Янчук Марія Дмитрівна</a:t>
            </a:r>
          </a:p>
          <a:p>
            <a:endParaRPr lang="uk-UA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6600"/>
                </a:solidFill>
              </a:rPr>
              <a:t>Виконавчий комітет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786478"/>
          </a:xfrm>
        </p:spPr>
        <p:txBody>
          <a:bodyPr>
            <a:normAutofit/>
          </a:bodyPr>
          <a:lstStyle/>
          <a:p>
            <a:endParaRPr lang="uk-UA" b="1" dirty="0" smtClean="0">
              <a:solidFill>
                <a:srgbClr val="0000FF"/>
              </a:solidFill>
              <a:latin typeface="Arial" charset="0"/>
            </a:endParaRPr>
          </a:p>
          <a:p>
            <a:endParaRPr lang="uk-UA" b="1" dirty="0" smtClean="0">
              <a:solidFill>
                <a:srgbClr val="0000FF"/>
              </a:solidFill>
              <a:latin typeface="Arial" charset="0"/>
            </a:endParaRP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uk-UA" b="1" dirty="0" err="1" smtClean="0">
                <a:solidFill>
                  <a:srgbClr val="0000FF"/>
                </a:solidFill>
                <a:latin typeface="Arial" charset="0"/>
              </a:rPr>
              <a:t>Заліська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 Валентина Тимофіївна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uk-UA" b="1" i="1" dirty="0" smtClean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uk-UA" b="1" dirty="0" err="1" smtClean="0">
                <a:solidFill>
                  <a:srgbClr val="0000FF"/>
                </a:solidFill>
                <a:latin typeface="Arial" charset="0"/>
              </a:rPr>
              <a:t>Болтрик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 Надія Іванівна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3. Пархоменко Наталія Іванівна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4. </a:t>
            </a:r>
            <a:r>
              <a:rPr lang="uk-UA" b="1" dirty="0" err="1" smtClean="0">
                <a:solidFill>
                  <a:srgbClr val="0000FF"/>
                </a:solidFill>
                <a:latin typeface="Arial" charset="0"/>
              </a:rPr>
              <a:t>Британ</a:t>
            </a:r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 Ніна Петрівна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Arial" charset="0"/>
              </a:rPr>
              <a:t>5. Мироненко Тамара Іванівна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142984"/>
            <a:ext cx="1785918" cy="257176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857628"/>
            <a:ext cx="1785919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98318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Проведено 6 сесій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uk-UA" sz="4000" b="1" smtClean="0">
                <a:solidFill>
                  <a:srgbClr val="002060"/>
                </a:solidFill>
              </a:rPr>
              <a:t>сільської </a:t>
            </a:r>
            <a:r>
              <a:rPr lang="uk-UA" sz="4000" b="1" dirty="0" smtClean="0">
                <a:solidFill>
                  <a:srgbClr val="002060"/>
                </a:solidFill>
              </a:rPr>
              <a:t>ради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uk-UA" sz="4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Проведено 14 засідань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 виконавчого комітету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Станом на 01 січня 2014 року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3900501"/>
          </a:xfrm>
        </p:spPr>
        <p:txBody>
          <a:bodyPr>
            <a:normAutofit lnSpcReduction="10000"/>
          </a:bodyPr>
          <a:lstStyle/>
          <a:p>
            <a:pPr algn="ctr"/>
            <a:endParaRPr lang="uk-UA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У </a:t>
            </a:r>
            <a:r>
              <a:rPr lang="uk-UA" b="1" i="1" dirty="0" err="1" smtClean="0">
                <a:solidFill>
                  <a:srgbClr val="002060"/>
                </a:solidFill>
              </a:rPr>
              <a:t>Шестовицькій</a:t>
            </a:r>
            <a:r>
              <a:rPr lang="uk-UA" b="1" i="1" dirty="0" smtClean="0">
                <a:solidFill>
                  <a:srgbClr val="002060"/>
                </a:solidFill>
              </a:rPr>
              <a:t> територіальній громаді зареєстровано</a:t>
            </a: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 550 мешканців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 Дітей шкільного віку – 35</a:t>
            </a: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Дітей дошкільного віку – 30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Пенсіонерів – 210</a:t>
            </a:r>
            <a:endParaRPr lang="uk-UA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SDC16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429132"/>
            <a:ext cx="42148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3757610" cy="72547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3576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uk-UA" sz="3500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marL="0" indent="0" algn="ctr">
              <a:buNone/>
            </a:pPr>
            <a:endParaRPr lang="uk-UA" sz="3500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marL="0" indent="0" algn="ctr">
              <a:buNone/>
            </a:pP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Народилося </a:t>
            </a:r>
          </a:p>
          <a:p>
            <a:pPr marL="0" indent="0" algn="ctr">
              <a:buNone/>
            </a:pPr>
            <a:endParaRPr lang="ru-RU" sz="3500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marL="0" indent="0" algn="ctr">
              <a:buNone/>
            </a:pP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у 2013 році – 4 дитини                      </a:t>
            </a:r>
          </a:p>
          <a:p>
            <a:pPr marL="0" indent="0" algn="ctr">
              <a:buNone/>
            </a:pPr>
            <a:endParaRPr lang="uk-UA" sz="3900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>
              <a:buNone/>
            </a:pPr>
            <a:r>
              <a:rPr lang="uk-UA" sz="3900" b="1" i="1" dirty="0" smtClean="0">
                <a:solidFill>
                  <a:srgbClr val="33CC33"/>
                </a:solidFill>
                <a:latin typeface="Century Schoolbook" pitchFamily="18" charset="0"/>
              </a:rPr>
              <a:t>   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33CC33"/>
                </a:solidFill>
                <a:latin typeface="Arial" charset="0"/>
              </a:rPr>
              <a:t>             </a:t>
            </a:r>
          </a:p>
          <a:p>
            <a:endParaRPr lang="uk-UA" dirty="0"/>
          </a:p>
        </p:txBody>
      </p:sp>
      <p:pic>
        <p:nvPicPr>
          <p:cNvPr id="7170" name="Picture 2" descr="C:\Users\Дмитрий\Desktop\zags_rebeno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3286124"/>
          </a:xfrm>
          <a:prstGeom prst="rect">
            <a:avLst/>
          </a:prstGeom>
          <a:noFill/>
        </p:spPr>
      </p:pic>
      <p:pic>
        <p:nvPicPr>
          <p:cNvPr id="7171" name="Picture 3" descr="C:\Users\Дмитрий\Desktop\0a15c68d71c1ad56cfbd8a22078da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3025</TotalTime>
  <Words>575</Words>
  <Application>Microsoft Office PowerPoint</Application>
  <PresentationFormat>Экран (4:3)</PresentationFormat>
  <Paragraphs>124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Шестовицька  територіальна громада</vt:lpstr>
      <vt:lpstr>Порядок денний</vt:lpstr>
      <vt:lpstr>Слайд 3</vt:lpstr>
      <vt:lpstr> Депутатський склад територіальної громади </vt:lpstr>
      <vt:lpstr>Депутатський склад територіальної громади</vt:lpstr>
      <vt:lpstr>Виконавчий комітет</vt:lpstr>
      <vt:lpstr>Слайд 7</vt:lpstr>
      <vt:lpstr>Станом на 01 січня 2014 року</vt:lpstr>
      <vt:lpstr>Слайд 9</vt:lpstr>
      <vt:lpstr>Робота зі зверненнями громадян</vt:lpstr>
      <vt:lpstr>Слайд 11</vt:lpstr>
      <vt:lpstr>БЮДЖЕТ за 2013 рік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,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Чернігівська районна державна адміністрація</dc:title>
  <dc:creator>Дмитрий</dc:creator>
  <cp:lastModifiedBy>User</cp:lastModifiedBy>
  <cp:revision>314</cp:revision>
  <dcterms:created xsi:type="dcterms:W3CDTF">2013-09-18T11:20:19Z</dcterms:created>
  <dcterms:modified xsi:type="dcterms:W3CDTF">2014-03-25T05:01:14Z</dcterms:modified>
</cp:coreProperties>
</file>